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74" r:id="rId6"/>
    <p:sldId id="275" r:id="rId7"/>
    <p:sldId id="258" r:id="rId8"/>
    <p:sldId id="270" r:id="rId9"/>
    <p:sldId id="271" r:id="rId10"/>
    <p:sldId id="272" r:id="rId11"/>
    <p:sldId id="261" r:id="rId12"/>
    <p:sldId id="262" r:id="rId13"/>
    <p:sldId id="265" r:id="rId14"/>
    <p:sldId id="267" r:id="rId15"/>
    <p:sldId id="269" r:id="rId16"/>
    <p:sldId id="264" r:id="rId17"/>
    <p:sldId id="273" r:id="rId18"/>
    <p:sldId id="263" r:id="rId19"/>
    <p:sldId id="266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478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636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‹Nr.›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420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737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582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472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829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660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982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974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357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55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9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Video 25" descr="Ein Bild, das Wirbellose, Wurm enthält.&#10;&#10;Automatisch generierte Beschreibung">
            <a:extLst>
              <a:ext uri="{FF2B5EF4-FFF2-40B4-BE49-F238E27FC236}">
                <a16:creationId xmlns:a16="http://schemas.microsoft.com/office/drawing/2014/main" id="{789B68E8-B8E5-4300-ABE7-A9E229A49D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-2"/>
            <a:ext cx="12191980" cy="6858002"/>
          </a:xfrm>
          <a:prstGeom prst="rect">
            <a:avLst/>
          </a:prstGeom>
        </p:spPr>
      </p:pic>
      <p:sp>
        <p:nvSpPr>
          <p:cNvPr id="27" name="Rectangle 11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828558A-4574-4858-B4FD-8C0E22DC2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3159" y="2169428"/>
            <a:ext cx="8388991" cy="1897954"/>
          </a:xfrm>
        </p:spPr>
        <p:txBody>
          <a:bodyPr anchor="b">
            <a:normAutofit/>
          </a:bodyPr>
          <a:lstStyle/>
          <a:p>
            <a:pPr algn="ctr"/>
            <a:r>
              <a:rPr lang="de-DE" sz="7200" dirty="0">
                <a:solidFill>
                  <a:schemeClr val="bg1"/>
                </a:solidFill>
                <a:latin typeface="Grandview" panose="020B0502040204020203" pitchFamily="34" charset="0"/>
              </a:rPr>
              <a:t>Videospiel SHOP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7555697-BFAF-44A6-82B4-793F68F847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0782" y="3948657"/>
            <a:ext cx="9593743" cy="907290"/>
          </a:xfrm>
        </p:spPr>
        <p:txBody>
          <a:bodyPr anchor="t">
            <a:norm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Grandview" panose="020B0502040204020203" pitchFamily="34" charset="0"/>
              </a:rPr>
              <a:t>Alexander Henning, Moritz Popp, Fabian Mayer, Marc Seiler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C64221E-AF6F-4EC2-BE83-B3CA3F388664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de-DE" sz="1000">
              <a:solidFill>
                <a:srgbClr val="000000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DED785F-381B-466E-922F-22536F6FEA26}"/>
              </a:ext>
            </a:extLst>
          </p:cNvPr>
          <p:cNvSpPr/>
          <p:nvPr/>
        </p:nvSpPr>
        <p:spPr>
          <a:xfrm>
            <a:off x="1547385" y="4015769"/>
            <a:ext cx="9420536" cy="69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ECD7F10-395E-4837-90CB-207BD65BC88A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de-DE" sz="1000">
                <a:solidFill>
                  <a:srgbClr val="000000"/>
                </a:solidFill>
              </a:rPr>
              <a:t>Intern</a:t>
            </a:r>
          </a:p>
        </p:txBody>
      </p:sp>
    </p:spTree>
    <p:extLst>
      <p:ext uri="{BB962C8B-B14F-4D97-AF65-F5344CB8AC3E}">
        <p14:creationId xmlns:p14="http://schemas.microsoft.com/office/powerpoint/2010/main" val="182258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52FEFC5-AD4D-4C8E-9EEB-FA1B63AFB766}"/>
              </a:ext>
            </a:extLst>
          </p:cNvPr>
          <p:cNvSpPr txBox="1"/>
          <p:nvPr/>
        </p:nvSpPr>
        <p:spPr>
          <a:xfrm>
            <a:off x="332509" y="286326"/>
            <a:ext cx="3647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Grandview" panose="020B0502040204020203" pitchFamily="34" charset="0"/>
              </a:rPr>
              <a:t>Datenbankstruktur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2DB45C0-DC79-4874-AA0C-E5B5B49CD1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85" b="24783"/>
          <a:stretch/>
        </p:blipFill>
        <p:spPr>
          <a:xfrm>
            <a:off x="102000" y="1138179"/>
            <a:ext cx="12017996" cy="409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335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52FEFC5-AD4D-4C8E-9EEB-FA1B63AFB766}"/>
              </a:ext>
            </a:extLst>
          </p:cNvPr>
          <p:cNvSpPr txBox="1"/>
          <p:nvPr/>
        </p:nvSpPr>
        <p:spPr>
          <a:xfrm>
            <a:off x="332509" y="286326"/>
            <a:ext cx="2265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Grandview" panose="020B0502040204020203" pitchFamily="34" charset="0"/>
              </a:rPr>
              <a:t>Installation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96B9EBD-C933-4192-8376-6318A5E59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749" y="660257"/>
            <a:ext cx="3924502" cy="553748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AEE14DE-C495-42C9-A20E-C5BC14824B06}"/>
              </a:ext>
            </a:extLst>
          </p:cNvPr>
          <p:cNvSpPr txBox="1"/>
          <p:nvPr/>
        </p:nvSpPr>
        <p:spPr>
          <a:xfrm>
            <a:off x="1831880" y="1082202"/>
            <a:ext cx="8528239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>
                <a:solidFill>
                  <a:schemeClr val="bg1"/>
                </a:solidFill>
                <a:latin typeface="Grandview" panose="020B0502040204020203" pitchFamily="34" charset="0"/>
              </a:rPr>
              <a:t>Aber wir machen es</a:t>
            </a:r>
          </a:p>
          <a:p>
            <a:pPr algn="ctr"/>
            <a:r>
              <a:rPr lang="de-DE" sz="23900" dirty="0">
                <a:solidFill>
                  <a:srgbClr val="FF0000"/>
                </a:solidFill>
                <a:highlight>
                  <a:srgbClr val="00FF00"/>
                </a:highlight>
                <a:latin typeface="Grandview" panose="020B0502040204020203" pitchFamily="34" charset="0"/>
              </a:rPr>
              <a:t>L</a:t>
            </a:r>
            <a:r>
              <a:rPr lang="de-DE" sz="23900" dirty="0">
                <a:solidFill>
                  <a:srgbClr val="FF0000"/>
                </a:solidFill>
                <a:highlight>
                  <a:srgbClr val="FFFF00"/>
                </a:highlight>
                <a:latin typeface="Grandview" panose="020B0502040204020203" pitchFamily="34" charset="0"/>
              </a:rPr>
              <a:t>I</a:t>
            </a:r>
            <a:r>
              <a:rPr lang="de-DE" sz="23900" dirty="0">
                <a:solidFill>
                  <a:srgbClr val="FF0000"/>
                </a:solidFill>
                <a:highlight>
                  <a:srgbClr val="0000FF"/>
                </a:highlight>
                <a:latin typeface="Grandview" panose="020B0502040204020203" pitchFamily="34" charset="0"/>
              </a:rPr>
              <a:t>V</a:t>
            </a:r>
            <a:r>
              <a:rPr lang="de-DE" sz="23900" dirty="0">
                <a:solidFill>
                  <a:srgbClr val="FF0000"/>
                </a:solidFill>
                <a:highlight>
                  <a:srgbClr val="800080"/>
                </a:highlight>
                <a:latin typeface="Grandview" panose="020B0502040204020203" pitchFamily="34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60163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52FEFC5-AD4D-4C8E-9EEB-FA1B63AFB766}"/>
              </a:ext>
            </a:extLst>
          </p:cNvPr>
          <p:cNvSpPr txBox="1"/>
          <p:nvPr/>
        </p:nvSpPr>
        <p:spPr>
          <a:xfrm>
            <a:off x="332509" y="286326"/>
            <a:ext cx="6508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Grandview" panose="020B0502040204020203" pitchFamily="34" charset="0"/>
              </a:rPr>
              <a:t>Vorführung der erstellten Website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732591B-C0A3-43A4-BDFB-44F58BE73506}"/>
              </a:ext>
            </a:extLst>
          </p:cNvPr>
          <p:cNvSpPr txBox="1"/>
          <p:nvPr/>
        </p:nvSpPr>
        <p:spPr>
          <a:xfrm>
            <a:off x="1831880" y="1082202"/>
            <a:ext cx="8528239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>
                <a:solidFill>
                  <a:schemeClr val="bg1"/>
                </a:solidFill>
                <a:latin typeface="Grandview" panose="020B0502040204020203" pitchFamily="34" charset="0"/>
              </a:rPr>
              <a:t>Aber wir machen es</a:t>
            </a:r>
          </a:p>
          <a:p>
            <a:pPr algn="ctr"/>
            <a:r>
              <a:rPr lang="de-DE" sz="23900" dirty="0">
                <a:solidFill>
                  <a:srgbClr val="FF0000"/>
                </a:solidFill>
                <a:highlight>
                  <a:srgbClr val="00FF00"/>
                </a:highlight>
                <a:latin typeface="Grandview" panose="020B0502040204020203" pitchFamily="34" charset="0"/>
              </a:rPr>
              <a:t>L</a:t>
            </a:r>
            <a:r>
              <a:rPr lang="de-DE" sz="23900" dirty="0">
                <a:solidFill>
                  <a:srgbClr val="FF0000"/>
                </a:solidFill>
                <a:highlight>
                  <a:srgbClr val="FFFF00"/>
                </a:highlight>
                <a:latin typeface="Grandview" panose="020B0502040204020203" pitchFamily="34" charset="0"/>
              </a:rPr>
              <a:t>I</a:t>
            </a:r>
            <a:r>
              <a:rPr lang="de-DE" sz="23900" dirty="0">
                <a:solidFill>
                  <a:srgbClr val="FF0000"/>
                </a:solidFill>
                <a:highlight>
                  <a:srgbClr val="0000FF"/>
                </a:highlight>
                <a:latin typeface="Grandview" panose="020B0502040204020203" pitchFamily="34" charset="0"/>
              </a:rPr>
              <a:t>V</a:t>
            </a:r>
            <a:r>
              <a:rPr lang="de-DE" sz="23900" dirty="0">
                <a:solidFill>
                  <a:srgbClr val="FF0000"/>
                </a:solidFill>
                <a:highlight>
                  <a:srgbClr val="800080"/>
                </a:highlight>
                <a:latin typeface="Grandview" panose="020B0502040204020203" pitchFamily="34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07612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52FEFC5-AD4D-4C8E-9EEB-FA1B63AFB766}"/>
              </a:ext>
            </a:extLst>
          </p:cNvPr>
          <p:cNvSpPr txBox="1"/>
          <p:nvPr/>
        </p:nvSpPr>
        <p:spPr>
          <a:xfrm>
            <a:off x="332509" y="286326"/>
            <a:ext cx="50610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Grandview" panose="020B0502040204020203" pitchFamily="34" charset="0"/>
              </a:rPr>
              <a:t>Gestaltung der Oberfläche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271ECB3-D68A-41C2-8B91-B23002F15FD0}"/>
              </a:ext>
            </a:extLst>
          </p:cNvPr>
          <p:cNvSpPr txBox="1"/>
          <p:nvPr/>
        </p:nvSpPr>
        <p:spPr>
          <a:xfrm>
            <a:off x="1831880" y="1082202"/>
            <a:ext cx="8528239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>
                <a:solidFill>
                  <a:schemeClr val="bg1"/>
                </a:solidFill>
                <a:latin typeface="Grandview" panose="020B0502040204020203" pitchFamily="34" charset="0"/>
              </a:rPr>
              <a:t>Aber wir machen es</a:t>
            </a:r>
          </a:p>
          <a:p>
            <a:pPr algn="ctr"/>
            <a:r>
              <a:rPr lang="de-DE" sz="23900" dirty="0">
                <a:solidFill>
                  <a:srgbClr val="FF0000"/>
                </a:solidFill>
                <a:highlight>
                  <a:srgbClr val="00FF00"/>
                </a:highlight>
                <a:latin typeface="Grandview" panose="020B0502040204020203" pitchFamily="34" charset="0"/>
              </a:rPr>
              <a:t>L</a:t>
            </a:r>
            <a:r>
              <a:rPr lang="de-DE" sz="23900" dirty="0">
                <a:solidFill>
                  <a:srgbClr val="FF0000"/>
                </a:solidFill>
                <a:highlight>
                  <a:srgbClr val="FFFF00"/>
                </a:highlight>
                <a:latin typeface="Grandview" panose="020B0502040204020203" pitchFamily="34" charset="0"/>
              </a:rPr>
              <a:t>I</a:t>
            </a:r>
            <a:r>
              <a:rPr lang="de-DE" sz="23900" dirty="0">
                <a:solidFill>
                  <a:srgbClr val="FF0000"/>
                </a:solidFill>
                <a:highlight>
                  <a:srgbClr val="0000FF"/>
                </a:highlight>
                <a:latin typeface="Grandview" panose="020B0502040204020203" pitchFamily="34" charset="0"/>
              </a:rPr>
              <a:t>V</a:t>
            </a:r>
            <a:r>
              <a:rPr lang="de-DE" sz="23900" dirty="0">
                <a:solidFill>
                  <a:srgbClr val="FF0000"/>
                </a:solidFill>
                <a:highlight>
                  <a:srgbClr val="800080"/>
                </a:highlight>
                <a:latin typeface="Grandview" panose="020B0502040204020203" pitchFamily="34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39614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59739AFF-55AE-4364-A307-589ADCB5F5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32"/>
          <a:stretch/>
        </p:blipFill>
        <p:spPr>
          <a:xfrm>
            <a:off x="2487205" y="148599"/>
            <a:ext cx="7974639" cy="43081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63430C9-9B7A-4C89-9D2D-1C08A4FAA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544" y="567263"/>
            <a:ext cx="9148200" cy="123128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A5E54DA-0898-4577-8543-18BB9E732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544" y="1749230"/>
            <a:ext cx="9148200" cy="124355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1FC8A6C-4139-4A02-8BAC-35D8F5847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5544" y="2935539"/>
            <a:ext cx="9126562" cy="124354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9533C31-42FA-4DBE-A3E9-C7A498EF842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555"/>
          <a:stretch/>
        </p:blipFill>
        <p:spPr>
          <a:xfrm>
            <a:off x="1275545" y="4174746"/>
            <a:ext cx="9148199" cy="1220205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01243187-A479-48E8-9F8A-44985631BF86}"/>
              </a:ext>
            </a:extLst>
          </p:cNvPr>
          <p:cNvSpPr/>
          <p:nvPr/>
        </p:nvSpPr>
        <p:spPr>
          <a:xfrm>
            <a:off x="0" y="0"/>
            <a:ext cx="70111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F9F23EB-E23B-4C01-83E1-C53F74A1C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5544" y="5333368"/>
            <a:ext cx="9126562" cy="1243549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452FEFC5-AD4D-4C8E-9EEB-FA1B63AFB766}"/>
              </a:ext>
            </a:extLst>
          </p:cNvPr>
          <p:cNvSpPr txBox="1"/>
          <p:nvPr/>
        </p:nvSpPr>
        <p:spPr>
          <a:xfrm rot="16200000">
            <a:off x="-2584702" y="3198168"/>
            <a:ext cx="5870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Grandview" panose="020B0502040204020203" pitchFamily="34" charset="0"/>
              </a:rPr>
              <a:t>Aufgabenaufteilung und zeitlicher Ablauf</a:t>
            </a:r>
          </a:p>
        </p:txBody>
      </p:sp>
    </p:spTree>
    <p:extLst>
      <p:ext uri="{BB962C8B-B14F-4D97-AF65-F5344CB8AC3E}">
        <p14:creationId xmlns:p14="http://schemas.microsoft.com/office/powerpoint/2010/main" val="280086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59739AFF-55AE-4364-A307-589ADCB5F5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32"/>
          <a:stretch/>
        </p:blipFill>
        <p:spPr>
          <a:xfrm>
            <a:off x="2487205" y="148599"/>
            <a:ext cx="7974639" cy="430815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01243187-A479-48E8-9F8A-44985631BF86}"/>
              </a:ext>
            </a:extLst>
          </p:cNvPr>
          <p:cNvSpPr/>
          <p:nvPr/>
        </p:nvSpPr>
        <p:spPr>
          <a:xfrm>
            <a:off x="0" y="0"/>
            <a:ext cx="70111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52FEFC5-AD4D-4C8E-9EEB-FA1B63AFB766}"/>
              </a:ext>
            </a:extLst>
          </p:cNvPr>
          <p:cNvSpPr txBox="1"/>
          <p:nvPr/>
        </p:nvSpPr>
        <p:spPr>
          <a:xfrm rot="16200000">
            <a:off x="-2584702" y="3198168"/>
            <a:ext cx="5870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Grandview" panose="020B0502040204020203" pitchFamily="34" charset="0"/>
              </a:rPr>
              <a:t>Aufgabenaufteilung und zeitlicher Ablauf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B95018A-75E4-4A58-80AA-2DB8847FA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644" y="579414"/>
            <a:ext cx="9148200" cy="124502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F866848-FAF0-4302-B4FD-A6668384C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644" y="1824436"/>
            <a:ext cx="9148200" cy="122772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84D17D7-28EA-4948-A90D-FDFF1A472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3644" y="3030513"/>
            <a:ext cx="9148200" cy="1266673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C21D2973-47E7-4D95-8B70-F7D458819A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3642" y="4275535"/>
            <a:ext cx="9148202" cy="122772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96EF775-9DD1-49A7-90CF-027CAA7F96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810"/>
          <a:stretch/>
        </p:blipFill>
        <p:spPr>
          <a:xfrm>
            <a:off x="1313642" y="5481673"/>
            <a:ext cx="9153217" cy="122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0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52FEFC5-AD4D-4C8E-9EEB-FA1B63AFB766}"/>
              </a:ext>
            </a:extLst>
          </p:cNvPr>
          <p:cNvSpPr txBox="1"/>
          <p:nvPr/>
        </p:nvSpPr>
        <p:spPr>
          <a:xfrm>
            <a:off x="332509" y="286326"/>
            <a:ext cx="9365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Grandview" panose="020B0502040204020203" pitchFamily="34" charset="0"/>
              </a:rPr>
              <a:t>Aufgetretene Probleme während der Entwicklung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E7E12FD-9A61-450C-94C3-CB4FE5C73AB9}"/>
              </a:ext>
            </a:extLst>
          </p:cNvPr>
          <p:cNvSpPr txBox="1"/>
          <p:nvPr/>
        </p:nvSpPr>
        <p:spPr>
          <a:xfrm>
            <a:off x="332509" y="1042976"/>
            <a:ext cx="775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  <a:latin typeface="Grandview Display" panose="020B0502040204020203" pitchFamily="34" charset="0"/>
              </a:rPr>
              <a:t>Problem: Registrieren von neuen Kunden (Ablaufdatum Kreditkarte)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A383A43-6116-48E8-B603-D1EC2EBCD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08" y="4355410"/>
            <a:ext cx="6674193" cy="221626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9E38666-B259-4548-A091-31C6BD32DF1C}"/>
              </a:ext>
            </a:extLst>
          </p:cNvPr>
          <p:cNvSpPr txBox="1"/>
          <p:nvPr/>
        </p:nvSpPr>
        <p:spPr>
          <a:xfrm>
            <a:off x="332508" y="3647524"/>
            <a:ext cx="66534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  <a:latin typeface="Grandview Display" panose="020B0502040204020203" pitchFamily="34" charset="0"/>
              </a:rPr>
              <a:t>Problem in CSS: Anzeigen und Herausstechen des Textes </a:t>
            </a:r>
          </a:p>
          <a:p>
            <a:r>
              <a:rPr lang="de-DE" sz="2000" dirty="0">
                <a:solidFill>
                  <a:schemeClr val="bg1"/>
                </a:solidFill>
                <a:latin typeface="Grandview Display" panose="020B0502040204020203" pitchFamily="34" charset="0"/>
              </a:rPr>
              <a:t>		 bei hovern über die ganze Box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287EE86-AF85-47D8-B47F-4ACEDCDCD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08" y="1578842"/>
            <a:ext cx="4829849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78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52FEFC5-AD4D-4C8E-9EEB-FA1B63AFB766}"/>
              </a:ext>
            </a:extLst>
          </p:cNvPr>
          <p:cNvSpPr txBox="1"/>
          <p:nvPr/>
        </p:nvSpPr>
        <p:spPr>
          <a:xfrm>
            <a:off x="332509" y="286326"/>
            <a:ext cx="9365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Grandview" panose="020B0502040204020203" pitchFamily="34" charset="0"/>
              </a:rPr>
              <a:t>Aufgetretene Probleme während der Entwicklung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E7E12FD-9A61-450C-94C3-CB4FE5C73AB9}"/>
              </a:ext>
            </a:extLst>
          </p:cNvPr>
          <p:cNvSpPr txBox="1"/>
          <p:nvPr/>
        </p:nvSpPr>
        <p:spPr>
          <a:xfrm>
            <a:off x="332509" y="1042976"/>
            <a:ext cx="3371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  <a:latin typeface="Grandview Display" panose="020B0502040204020203" pitchFamily="34" charset="0"/>
              </a:rPr>
              <a:t>Problem: Danke </a:t>
            </a:r>
            <a:r>
              <a:rPr lang="de-DE" sz="2000" dirty="0" err="1">
                <a:solidFill>
                  <a:schemeClr val="bg1"/>
                </a:solidFill>
                <a:latin typeface="Grandview Display" panose="020B0502040204020203" pitchFamily="34" charset="0"/>
              </a:rPr>
              <a:t>NetBeans</a:t>
            </a:r>
            <a:r>
              <a:rPr lang="de-DE" sz="2000" dirty="0">
                <a:solidFill>
                  <a:schemeClr val="bg1"/>
                </a:solidFill>
                <a:latin typeface="Grandview Display" panose="020B0502040204020203" pitchFamily="34" charset="0"/>
              </a:rPr>
              <a:t> </a:t>
            </a:r>
            <a:r>
              <a:rPr lang="de-DE" sz="2000" dirty="0">
                <a:solidFill>
                  <a:schemeClr val="bg1"/>
                </a:solidFill>
                <a:latin typeface="Grandview Display" panose="020B0502040204020203" pitchFamily="34" charset="0"/>
                <a:sym typeface="Wingdings" panose="05000000000000000000" pitchFamily="2" charset="2"/>
              </a:rPr>
              <a:t></a:t>
            </a:r>
            <a:endParaRPr lang="de-DE" sz="2000" dirty="0">
              <a:solidFill>
                <a:schemeClr val="bg1"/>
              </a:solidFill>
              <a:latin typeface="Grandview Display" panose="020B0502040204020203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9E38666-B259-4548-A091-31C6BD32DF1C}"/>
              </a:ext>
            </a:extLst>
          </p:cNvPr>
          <p:cNvSpPr txBox="1"/>
          <p:nvPr/>
        </p:nvSpPr>
        <p:spPr>
          <a:xfrm>
            <a:off x="246783" y="3228945"/>
            <a:ext cx="42210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  <a:latin typeface="Grandview Display" panose="020B0502040204020203" pitchFamily="34" charset="0"/>
              </a:rPr>
              <a:t>Problem in CSS: Danke </a:t>
            </a:r>
            <a:r>
              <a:rPr lang="de-DE" sz="2000" dirty="0" err="1">
                <a:solidFill>
                  <a:schemeClr val="bg1"/>
                </a:solidFill>
                <a:latin typeface="Grandview Display" panose="020B0502040204020203" pitchFamily="34" charset="0"/>
              </a:rPr>
              <a:t>NetBeans</a:t>
            </a:r>
            <a:r>
              <a:rPr lang="de-DE" sz="2000" dirty="0">
                <a:solidFill>
                  <a:schemeClr val="bg1"/>
                </a:solidFill>
                <a:latin typeface="Grandview Display" panose="020B0502040204020203" pitchFamily="34" charset="0"/>
              </a:rPr>
              <a:t> </a:t>
            </a:r>
            <a:r>
              <a:rPr lang="de-DE" sz="2000" dirty="0">
                <a:solidFill>
                  <a:schemeClr val="bg1"/>
                </a:solidFill>
                <a:latin typeface="Grandview Display" panose="020B0502040204020203" pitchFamily="34" charset="0"/>
                <a:sym typeface="Wingdings" panose="05000000000000000000" pitchFamily="2" charset="2"/>
              </a:rPr>
              <a:t></a:t>
            </a:r>
            <a:endParaRPr lang="de-DE" sz="2000" dirty="0">
              <a:solidFill>
                <a:schemeClr val="bg1"/>
              </a:solidFill>
              <a:latin typeface="Grandview Display" panose="020B0502040204020203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D62E85E-6E8C-4616-9DDB-3B69771B8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07" y="1579012"/>
            <a:ext cx="11439442" cy="43311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FE7992D-BD01-4153-BA61-B03F01D4B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07" y="2189709"/>
            <a:ext cx="11439442" cy="490847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C42F5785-E9D2-4A5F-B6DB-9F484E12968C}"/>
              </a:ext>
            </a:extLst>
          </p:cNvPr>
          <p:cNvSpPr txBox="1"/>
          <p:nvPr/>
        </p:nvSpPr>
        <p:spPr>
          <a:xfrm>
            <a:off x="10648084" y="2273359"/>
            <a:ext cx="2600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rgbClr val="FF0000"/>
                </a:solidFill>
                <a:latin typeface="Grandview" panose="020B0502040204020203" pitchFamily="34" charset="0"/>
              </a:rPr>
              <a:t>‘</a:t>
            </a:r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5EB15A5A-F9F7-468B-8592-F673E9E5880A}"/>
              </a:ext>
            </a:extLst>
          </p:cNvPr>
          <p:cNvSpPr/>
          <p:nvPr/>
        </p:nvSpPr>
        <p:spPr>
          <a:xfrm rot="7946618">
            <a:off x="10682277" y="1621440"/>
            <a:ext cx="956930" cy="78138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33006D3F-2458-4F3E-93AC-DAEB8BF38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487" y="3735420"/>
            <a:ext cx="6105420" cy="32223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0509A636-BD89-418F-AC9F-AF262F01B4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487" y="4161650"/>
            <a:ext cx="6105420" cy="307837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927052D0-88FD-4DC2-8D65-18A8FBCA0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487" y="4549642"/>
            <a:ext cx="6105420" cy="322230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00DB0DAE-234C-4CC8-AD07-B09845A3F5B0}"/>
              </a:ext>
            </a:extLst>
          </p:cNvPr>
          <p:cNvSpPr/>
          <p:nvPr/>
        </p:nvSpPr>
        <p:spPr>
          <a:xfrm>
            <a:off x="4788157" y="3733054"/>
            <a:ext cx="238125" cy="11388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843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6" grpId="0" animBg="1"/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52FEFC5-AD4D-4C8E-9EEB-FA1B63AFB766}"/>
              </a:ext>
            </a:extLst>
          </p:cNvPr>
          <p:cNvSpPr txBox="1"/>
          <p:nvPr/>
        </p:nvSpPr>
        <p:spPr>
          <a:xfrm>
            <a:off x="332509" y="286326"/>
            <a:ext cx="83583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Grandview" panose="020B0502040204020203" pitchFamily="34" charset="0"/>
              </a:rPr>
              <a:t>Erfüllungsgrad und offen gebliebene Punkte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367695B8-81DF-493A-A8E7-3246D5A98ABD}"/>
              </a:ext>
            </a:extLst>
          </p:cNvPr>
          <p:cNvSpPr/>
          <p:nvPr/>
        </p:nvSpPr>
        <p:spPr>
          <a:xfrm>
            <a:off x="495301" y="1228725"/>
            <a:ext cx="5156335" cy="27622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F33B8BD-06AB-491D-B7C8-06C38DFA6961}"/>
              </a:ext>
            </a:extLst>
          </p:cNvPr>
          <p:cNvSpPr/>
          <p:nvPr/>
        </p:nvSpPr>
        <p:spPr>
          <a:xfrm>
            <a:off x="509589" y="1243011"/>
            <a:ext cx="1974531" cy="252000"/>
          </a:xfrm>
          <a:prstGeom prst="rect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B1983E8-9C1E-487F-9DA1-58D3473C1801}"/>
              </a:ext>
            </a:extLst>
          </p:cNvPr>
          <p:cNvSpPr txBox="1"/>
          <p:nvPr/>
        </p:nvSpPr>
        <p:spPr>
          <a:xfrm>
            <a:off x="2647136" y="1243011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95%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26CCDFE-3D82-4D89-BCA8-E37577BB4D10}"/>
              </a:ext>
            </a:extLst>
          </p:cNvPr>
          <p:cNvSpPr/>
          <p:nvPr/>
        </p:nvSpPr>
        <p:spPr>
          <a:xfrm>
            <a:off x="463870" y="1243012"/>
            <a:ext cx="45719" cy="2431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2CEA7A4-4243-44AF-A7C4-30EDB6413065}"/>
              </a:ext>
            </a:extLst>
          </p:cNvPr>
          <p:cNvSpPr/>
          <p:nvPr/>
        </p:nvSpPr>
        <p:spPr>
          <a:xfrm>
            <a:off x="6670" y="1209238"/>
            <a:ext cx="468000" cy="307777"/>
          </a:xfrm>
          <a:prstGeom prst="rect">
            <a:avLst/>
          </a:prstGeom>
          <a:solidFill>
            <a:srgbClr val="333333"/>
          </a:solidFill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AD772FD-CC65-47C7-9EC9-DA7ECE078706}"/>
              </a:ext>
            </a:extLst>
          </p:cNvPr>
          <p:cNvSpPr txBox="1"/>
          <p:nvPr/>
        </p:nvSpPr>
        <p:spPr>
          <a:xfrm>
            <a:off x="463870" y="1759555"/>
            <a:ext cx="36086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Ziel: Videospiele Shop</a:t>
            </a:r>
            <a:endParaRPr lang="de-DE" dirty="0">
              <a:solidFill>
                <a:schemeClr val="bg1"/>
              </a:solidFill>
              <a:latin typeface="Grandview Display" panose="020B0502040204020203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5FD0A2D-B867-47F1-9317-976A0D28ED5D}"/>
              </a:ext>
            </a:extLst>
          </p:cNvPr>
          <p:cNvSpPr txBox="1"/>
          <p:nvPr/>
        </p:nvSpPr>
        <p:spPr>
          <a:xfrm>
            <a:off x="1146670" y="3317101"/>
            <a:ext cx="419100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Ware kaufen</a:t>
            </a:r>
            <a:b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</a:br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Ware anschauen</a:t>
            </a:r>
            <a:b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</a:br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Kunden-Konto erstellen</a:t>
            </a:r>
            <a:b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</a:br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Login</a:t>
            </a:r>
            <a:b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</a:br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Kaufverlauf ansehen</a:t>
            </a:r>
            <a:b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</a:br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Profil ansehen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88F03D1-6D03-4C12-A0D6-B02095FEA1B9}"/>
              </a:ext>
            </a:extLst>
          </p:cNvPr>
          <p:cNvSpPr txBox="1"/>
          <p:nvPr/>
        </p:nvSpPr>
        <p:spPr>
          <a:xfrm>
            <a:off x="2051546" y="2491542"/>
            <a:ext cx="23812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Rolle „Kunde“: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CC25D42-32B7-4661-916A-543231F119EC}"/>
              </a:ext>
            </a:extLst>
          </p:cNvPr>
          <p:cNvSpPr txBox="1"/>
          <p:nvPr/>
        </p:nvSpPr>
        <p:spPr>
          <a:xfrm>
            <a:off x="6782384" y="3156506"/>
            <a:ext cx="423862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Alles was Kunde kann</a:t>
            </a:r>
            <a:b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</a:br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und..</a:t>
            </a:r>
            <a:b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</a:br>
            <a:b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</a:br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Videospiele bearbeiten</a:t>
            </a:r>
            <a:b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</a:br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Kunden bearbeiten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AA72C52-A8FB-4C43-8E53-26C95206E6EF}"/>
              </a:ext>
            </a:extLst>
          </p:cNvPr>
          <p:cNvSpPr txBox="1"/>
          <p:nvPr/>
        </p:nvSpPr>
        <p:spPr>
          <a:xfrm>
            <a:off x="7711072" y="2491542"/>
            <a:ext cx="23812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Rolle „Admin“: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F062861-FBA3-424B-882B-8C8C88F28DC8}"/>
              </a:ext>
            </a:extLst>
          </p:cNvPr>
          <p:cNvSpPr txBox="1"/>
          <p:nvPr/>
        </p:nvSpPr>
        <p:spPr>
          <a:xfrm>
            <a:off x="1677689" y="5909032"/>
            <a:ext cx="31289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Profil bearbeiten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44209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8" grpId="1"/>
      <p:bldP spid="9" grpId="0"/>
      <p:bldP spid="9" grpId="1"/>
      <p:bldP spid="10" grpId="0"/>
      <p:bldP spid="10" grpId="1"/>
      <p:bldP spid="12" grpId="0"/>
      <p:bldP spid="12" grpId="1"/>
      <p:bldP spid="13" grpId="0"/>
      <p:bldP spid="13" grpId="1"/>
      <p:bldP spid="15" grpId="0"/>
      <p:bldP spid="1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9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Video 25" descr="Ein Bild, das Wirbellose, Wurm enthält.&#10;&#10;Automatisch generierte Beschreibung">
            <a:extLst>
              <a:ext uri="{FF2B5EF4-FFF2-40B4-BE49-F238E27FC236}">
                <a16:creationId xmlns:a16="http://schemas.microsoft.com/office/drawing/2014/main" id="{789B68E8-B8E5-4300-ABE7-A9E229A49D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-2"/>
            <a:ext cx="12191980" cy="6858002"/>
          </a:xfrm>
          <a:prstGeom prst="rect">
            <a:avLst/>
          </a:prstGeom>
        </p:spPr>
      </p:pic>
      <p:sp>
        <p:nvSpPr>
          <p:cNvPr id="27" name="Rectangle 11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828558A-4574-4858-B4FD-8C0E22DC2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3159" y="2169428"/>
            <a:ext cx="8388991" cy="1897954"/>
          </a:xfrm>
        </p:spPr>
        <p:txBody>
          <a:bodyPr anchor="b">
            <a:normAutofit/>
          </a:bodyPr>
          <a:lstStyle/>
          <a:p>
            <a:pPr algn="ctr"/>
            <a:r>
              <a:rPr lang="de-DE" sz="7200" dirty="0">
                <a:solidFill>
                  <a:schemeClr val="bg1"/>
                </a:solidFill>
                <a:latin typeface="Grandview" panose="020B0502040204020203" pitchFamily="34" charset="0"/>
              </a:rPr>
              <a:t>Danke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7555697-BFAF-44A6-82B4-793F68F847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0782" y="3948657"/>
            <a:ext cx="9593743" cy="907290"/>
          </a:xfrm>
        </p:spPr>
        <p:txBody>
          <a:bodyPr anchor="t">
            <a:norm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Grandview" panose="020B0502040204020203" pitchFamily="34" charset="0"/>
              </a:rPr>
              <a:t>Alexander Henning, Moritz Popp, Fabian Mayer, Marc Seiler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C64221E-AF6F-4EC2-BE83-B3CA3F388664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de-DE" sz="1000">
              <a:solidFill>
                <a:srgbClr val="000000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DED785F-381B-466E-922F-22536F6FEA26}"/>
              </a:ext>
            </a:extLst>
          </p:cNvPr>
          <p:cNvSpPr/>
          <p:nvPr/>
        </p:nvSpPr>
        <p:spPr>
          <a:xfrm>
            <a:off x="1547385" y="4015769"/>
            <a:ext cx="9420536" cy="69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366D8FB-49BD-4A06-81F3-8681225269B8}"/>
              </a:ext>
            </a:extLst>
          </p:cNvPr>
          <p:cNvSpPr txBox="1">
            <a:spLocks/>
          </p:cNvSpPr>
          <p:nvPr/>
        </p:nvSpPr>
        <p:spPr>
          <a:xfrm>
            <a:off x="988533" y="340433"/>
            <a:ext cx="10214932" cy="1897954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>
            <a:lvl1pPr algn="l" defTabSz="914400" rtl="0" eaLnBrk="1" latinLnBrk="0" hangingPunct="1">
              <a:lnSpc>
                <a:spcPct val="125000"/>
              </a:lnSpc>
              <a:spcBef>
                <a:spcPct val="0"/>
              </a:spcBef>
              <a:buNone/>
              <a:defRPr sz="6000" b="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4400" dirty="0">
                <a:solidFill>
                  <a:srgbClr val="00B0F0"/>
                </a:solidFill>
                <a:latin typeface="Grandview" panose="020B0502040204020203" pitchFamily="34" charset="0"/>
              </a:rPr>
              <a:t>https://github.com/MarcSeiler/VideospielShop</a:t>
            </a:r>
          </a:p>
        </p:txBody>
      </p:sp>
    </p:spTree>
    <p:extLst>
      <p:ext uri="{BB962C8B-B14F-4D97-AF65-F5344CB8AC3E}">
        <p14:creationId xmlns:p14="http://schemas.microsoft.com/office/powerpoint/2010/main" val="103653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52FEFC5-AD4D-4C8E-9EEB-FA1B63AFB766}"/>
              </a:ext>
            </a:extLst>
          </p:cNvPr>
          <p:cNvSpPr txBox="1"/>
          <p:nvPr/>
        </p:nvSpPr>
        <p:spPr>
          <a:xfrm>
            <a:off x="332509" y="286326"/>
            <a:ext cx="5248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Grandview" panose="020B0502040204020203" pitchFamily="34" charset="0"/>
              </a:rPr>
              <a:t>Inhalt und Ziel des Projekts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D7AD8D2-6A72-4C63-95D3-B1C83814D77C}"/>
              </a:ext>
            </a:extLst>
          </p:cNvPr>
          <p:cNvSpPr txBox="1"/>
          <p:nvPr/>
        </p:nvSpPr>
        <p:spPr>
          <a:xfrm>
            <a:off x="4291658" y="1111855"/>
            <a:ext cx="36086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Ziel: Videospiele Shop</a:t>
            </a:r>
            <a:endParaRPr lang="de-DE" dirty="0">
              <a:solidFill>
                <a:schemeClr val="bg1"/>
              </a:solidFill>
              <a:latin typeface="Grandview Display" panose="020B0502040204020203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F12F7E1-F41C-4F15-8AD0-CC26529F5066}"/>
              </a:ext>
            </a:extLst>
          </p:cNvPr>
          <p:cNvSpPr txBox="1"/>
          <p:nvPr/>
        </p:nvSpPr>
        <p:spPr>
          <a:xfrm>
            <a:off x="1919286" y="1651496"/>
            <a:ext cx="8353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dirty="0">
                <a:solidFill>
                  <a:schemeClr val="bg1"/>
                </a:solidFill>
                <a:latin typeface="Grandview Display" panose="020B0502040204020203" pitchFamily="34" charset="0"/>
              </a:rPr>
              <a:t>(Verkauf von Schlüsseln von Videospielen für die Plattformen: PS, XBOX, PC) 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E633C1-3D06-406B-BB22-87A9BB2CBEEC}"/>
              </a:ext>
            </a:extLst>
          </p:cNvPr>
          <p:cNvSpPr txBox="1"/>
          <p:nvPr/>
        </p:nvSpPr>
        <p:spPr>
          <a:xfrm>
            <a:off x="861284" y="3429000"/>
            <a:ext cx="419100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Ware kaufen</a:t>
            </a:r>
            <a:b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</a:br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Ware anschauen</a:t>
            </a:r>
            <a:b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</a:br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Kunden-Konto erstellen</a:t>
            </a:r>
            <a:b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</a:br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Login</a:t>
            </a:r>
            <a:b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</a:br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Kaufverlauf ansehen</a:t>
            </a:r>
            <a:b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</a:br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Profil ansehen</a:t>
            </a:r>
            <a:b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</a:br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Profil bearbeiten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D199930-1F0C-4292-B42D-75FC64FEE8BC}"/>
              </a:ext>
            </a:extLst>
          </p:cNvPr>
          <p:cNvSpPr txBox="1"/>
          <p:nvPr/>
        </p:nvSpPr>
        <p:spPr>
          <a:xfrm>
            <a:off x="1766160" y="2648240"/>
            <a:ext cx="23812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Rolle „Kunde“: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D2BCA84-E877-4732-A1BD-97E176A4BFD3}"/>
              </a:ext>
            </a:extLst>
          </p:cNvPr>
          <p:cNvSpPr txBox="1"/>
          <p:nvPr/>
        </p:nvSpPr>
        <p:spPr>
          <a:xfrm>
            <a:off x="7891461" y="2603441"/>
            <a:ext cx="23812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Rolle „Admin“: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F97A484-8453-40B2-AFA9-CA75453D9E96}"/>
              </a:ext>
            </a:extLst>
          </p:cNvPr>
          <p:cNvSpPr txBox="1"/>
          <p:nvPr/>
        </p:nvSpPr>
        <p:spPr>
          <a:xfrm>
            <a:off x="6962773" y="3429000"/>
            <a:ext cx="423862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Alles was Kunde kann</a:t>
            </a:r>
            <a:b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</a:br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und..</a:t>
            </a:r>
            <a:b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</a:br>
            <a:b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</a:br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Videospiele bearbeiten</a:t>
            </a:r>
            <a:b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</a:br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Kunden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021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0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52FEFC5-AD4D-4C8E-9EEB-FA1B63AFB766}"/>
              </a:ext>
            </a:extLst>
          </p:cNvPr>
          <p:cNvSpPr txBox="1"/>
          <p:nvPr/>
        </p:nvSpPr>
        <p:spPr>
          <a:xfrm>
            <a:off x="332509" y="286326"/>
            <a:ext cx="4559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Grandview" panose="020B0502040204020203" pitchFamily="34" charset="0"/>
              </a:rPr>
              <a:t>Verwendete Werkzeuge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C0FC4E9-C2F9-40C1-9D02-9D801643F4FC}"/>
              </a:ext>
            </a:extLst>
          </p:cNvPr>
          <p:cNvSpPr txBox="1"/>
          <p:nvPr/>
        </p:nvSpPr>
        <p:spPr>
          <a:xfrm>
            <a:off x="332509" y="1124526"/>
            <a:ext cx="9935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Grandview" panose="020B0502040204020203" pitchFamily="34" charset="0"/>
              </a:rPr>
              <a:t>Verwendete Werkzeuge: null *</a:t>
            </a:r>
            <a:r>
              <a:rPr lang="de-DE" sz="3200" dirty="0" err="1">
                <a:solidFill>
                  <a:schemeClr val="bg1"/>
                </a:solidFill>
                <a:latin typeface="Grandview" panose="020B0502040204020203" pitchFamily="34" charset="0"/>
              </a:rPr>
              <a:t>error</a:t>
            </a:r>
            <a:r>
              <a:rPr lang="de-DE" sz="3200" dirty="0">
                <a:solidFill>
                  <a:schemeClr val="bg1"/>
                </a:solidFill>
                <a:latin typeface="Grandview" panose="020B0502040204020203" pitchFamily="34" charset="0"/>
              </a:rPr>
              <a:t>* not </a:t>
            </a:r>
            <a:r>
              <a:rPr lang="de-DE" sz="3200" dirty="0" err="1">
                <a:solidFill>
                  <a:schemeClr val="bg1"/>
                </a:solidFill>
                <a:latin typeface="Grandview" panose="020B0502040204020203" pitchFamily="34" charset="0"/>
              </a:rPr>
              <a:t>Found</a:t>
            </a:r>
            <a:r>
              <a:rPr lang="de-DE" sz="3200" dirty="0">
                <a:solidFill>
                  <a:schemeClr val="bg1"/>
                </a:solidFill>
                <a:latin typeface="Grandview" panose="020B0502040204020203" pitchFamily="34" charset="0"/>
              </a:rPr>
              <a:t> #404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0040316-6FEC-4ABD-8937-676AE9AB5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496" y="616813"/>
            <a:ext cx="9921007" cy="561339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729DB36-D70D-403C-875F-2539903CF5FB}"/>
              </a:ext>
            </a:extLst>
          </p:cNvPr>
          <p:cNvSpPr txBox="1"/>
          <p:nvPr/>
        </p:nvSpPr>
        <p:spPr>
          <a:xfrm>
            <a:off x="1135496" y="2492488"/>
            <a:ext cx="307327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00" dirty="0">
                <a:solidFill>
                  <a:schemeClr val="bg1"/>
                </a:solidFill>
                <a:latin typeface="Grandview" panose="020B0502040204020203" pitchFamily="34" charset="0"/>
              </a:rPr>
              <a:t>Grid</a:t>
            </a:r>
            <a:endParaRPr lang="de-DE" sz="3200" dirty="0">
              <a:solidFill>
                <a:schemeClr val="bg1"/>
              </a:solidFill>
              <a:latin typeface="Grandview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50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52FEFC5-AD4D-4C8E-9EEB-FA1B63AFB766}"/>
              </a:ext>
            </a:extLst>
          </p:cNvPr>
          <p:cNvSpPr txBox="1"/>
          <p:nvPr/>
        </p:nvSpPr>
        <p:spPr>
          <a:xfrm>
            <a:off x="332509" y="286326"/>
            <a:ext cx="4156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Grandview" panose="020B0502040204020203" pitchFamily="34" charset="0"/>
              </a:rPr>
              <a:t>Struktur des Projekts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E195D08-FCE7-40CA-A3A0-A2AF8FF8A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09" y="1013976"/>
            <a:ext cx="3172691" cy="541027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91839EA-8493-471C-9306-4B0C14EB2F5B}"/>
              </a:ext>
            </a:extLst>
          </p:cNvPr>
          <p:cNvSpPr txBox="1"/>
          <p:nvPr/>
        </p:nvSpPr>
        <p:spPr>
          <a:xfrm>
            <a:off x="752475" y="6459790"/>
            <a:ext cx="214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BAUMDIAGRAMM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275D7F-1992-466F-93AD-D8DF39AE9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790" y="1725603"/>
            <a:ext cx="1931290" cy="69304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465535F-7C41-4596-921A-82DC121C3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5477" y="2517260"/>
            <a:ext cx="1830314" cy="144024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C37BFA6-0469-4F5A-A6E7-3F3B0D93D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027" y="2755714"/>
            <a:ext cx="2456331" cy="1470278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823273C9-B998-42EC-9D8C-1FA874EDAC51}"/>
              </a:ext>
            </a:extLst>
          </p:cNvPr>
          <p:cNvSpPr/>
          <p:nvPr/>
        </p:nvSpPr>
        <p:spPr>
          <a:xfrm>
            <a:off x="3495320" y="4037046"/>
            <a:ext cx="2557634" cy="136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8A14644-1E95-4138-8011-4F2DD2E62275}"/>
              </a:ext>
            </a:extLst>
          </p:cNvPr>
          <p:cNvSpPr/>
          <p:nvPr/>
        </p:nvSpPr>
        <p:spPr>
          <a:xfrm>
            <a:off x="2410962" y="3011707"/>
            <a:ext cx="1404515" cy="136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1372B79-FDE1-47B9-A807-C69ACBACF3FE}"/>
              </a:ext>
            </a:extLst>
          </p:cNvPr>
          <p:cNvSpPr/>
          <p:nvPr/>
        </p:nvSpPr>
        <p:spPr>
          <a:xfrm>
            <a:off x="2479188" y="2249281"/>
            <a:ext cx="2010228" cy="136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20FC845A-D2F7-4107-AA87-DEB1DDF69A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76"/>
          <a:stretch/>
        </p:blipFill>
        <p:spPr>
          <a:xfrm>
            <a:off x="4060136" y="4225992"/>
            <a:ext cx="1575042" cy="1316137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49EFBD5E-4C4C-4ACF-BE93-69AE2F2840F5}"/>
              </a:ext>
            </a:extLst>
          </p:cNvPr>
          <p:cNvSpPr/>
          <p:nvPr/>
        </p:nvSpPr>
        <p:spPr>
          <a:xfrm>
            <a:off x="1918854" y="4613578"/>
            <a:ext cx="2141282" cy="169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284F3B37-2D1E-41EA-8B05-174EBEF5CB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577" y="4548260"/>
            <a:ext cx="2245589" cy="2248596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DE2C88A7-4748-4CDD-A398-114510698351}"/>
              </a:ext>
            </a:extLst>
          </p:cNvPr>
          <p:cNvSpPr/>
          <p:nvPr/>
        </p:nvSpPr>
        <p:spPr>
          <a:xfrm>
            <a:off x="1610455" y="5208235"/>
            <a:ext cx="2141282" cy="169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0CCC9528-A92A-4332-861E-FFD9D81409C8}"/>
              </a:ext>
            </a:extLst>
          </p:cNvPr>
          <p:cNvSpPr/>
          <p:nvPr/>
        </p:nvSpPr>
        <p:spPr>
          <a:xfrm>
            <a:off x="3815122" y="5870302"/>
            <a:ext cx="2141282" cy="169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BF3CD00-840F-4C19-A92E-2F8C04C23EF6}"/>
              </a:ext>
            </a:extLst>
          </p:cNvPr>
          <p:cNvSpPr/>
          <p:nvPr/>
        </p:nvSpPr>
        <p:spPr>
          <a:xfrm>
            <a:off x="3738910" y="5208235"/>
            <a:ext cx="185390" cy="831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36586D2A-72F2-41EE-A6C8-2562D9C417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6210" y="197465"/>
            <a:ext cx="1283339" cy="1945425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6AAA2428-4D36-4DAD-96F7-C4F875C4FD3F}"/>
              </a:ext>
            </a:extLst>
          </p:cNvPr>
          <p:cNvSpPr/>
          <p:nvPr/>
        </p:nvSpPr>
        <p:spPr>
          <a:xfrm>
            <a:off x="3484301" y="1402002"/>
            <a:ext cx="3061909" cy="128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261ECA4-8E4D-48A1-ADA6-639DDCC893A4}"/>
              </a:ext>
            </a:extLst>
          </p:cNvPr>
          <p:cNvSpPr/>
          <p:nvPr/>
        </p:nvSpPr>
        <p:spPr>
          <a:xfrm>
            <a:off x="7830977" y="1394009"/>
            <a:ext cx="3575537" cy="136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AC139B5D-51D7-4E75-A2EF-CFA8C13F1B87}"/>
              </a:ext>
            </a:extLst>
          </p:cNvPr>
          <p:cNvSpPr/>
          <p:nvPr/>
        </p:nvSpPr>
        <p:spPr>
          <a:xfrm>
            <a:off x="8510357" y="3992172"/>
            <a:ext cx="1474501" cy="128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F6B4C9A1-EBE6-4BFD-848C-F4D3034A012B}"/>
              </a:ext>
            </a:extLst>
          </p:cNvPr>
          <p:cNvSpPr/>
          <p:nvPr/>
        </p:nvSpPr>
        <p:spPr>
          <a:xfrm>
            <a:off x="6356439" y="2250813"/>
            <a:ext cx="4062023" cy="128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DCB6FA4C-379E-4B53-B542-A4424F915652}"/>
              </a:ext>
            </a:extLst>
          </p:cNvPr>
          <p:cNvSpPr/>
          <p:nvPr/>
        </p:nvSpPr>
        <p:spPr>
          <a:xfrm>
            <a:off x="8922857" y="3232608"/>
            <a:ext cx="1062002" cy="128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4A4B60C8-95A1-441F-84E7-B3EFFD2AF594}"/>
              </a:ext>
            </a:extLst>
          </p:cNvPr>
          <p:cNvSpPr/>
          <p:nvPr/>
        </p:nvSpPr>
        <p:spPr>
          <a:xfrm>
            <a:off x="5834629" y="2545099"/>
            <a:ext cx="3094578" cy="133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CB6E8326-48F6-4406-BF08-96408EE02A05}"/>
              </a:ext>
            </a:extLst>
          </p:cNvPr>
          <p:cNvSpPr/>
          <p:nvPr/>
        </p:nvSpPr>
        <p:spPr>
          <a:xfrm>
            <a:off x="5649493" y="3013259"/>
            <a:ext cx="244437" cy="128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1369C65F-B182-486D-9646-31D550AE05B6}"/>
              </a:ext>
            </a:extLst>
          </p:cNvPr>
          <p:cNvSpPr/>
          <p:nvPr/>
        </p:nvSpPr>
        <p:spPr>
          <a:xfrm>
            <a:off x="5753873" y="2545099"/>
            <a:ext cx="140058" cy="59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0953B98E-9A4D-4C6C-A43B-0E39CF892E0A}"/>
              </a:ext>
            </a:extLst>
          </p:cNvPr>
          <p:cNvSpPr/>
          <p:nvPr/>
        </p:nvSpPr>
        <p:spPr>
          <a:xfrm>
            <a:off x="8787076" y="2605335"/>
            <a:ext cx="142131" cy="755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F0B66561-8B95-4005-8A24-932ECD05F3B1}"/>
              </a:ext>
            </a:extLst>
          </p:cNvPr>
          <p:cNvSpPr/>
          <p:nvPr/>
        </p:nvSpPr>
        <p:spPr>
          <a:xfrm>
            <a:off x="8176338" y="5878114"/>
            <a:ext cx="3610849" cy="128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57501F71-AED6-4388-BD1B-87B612C84235}"/>
              </a:ext>
            </a:extLst>
          </p:cNvPr>
          <p:cNvSpPr/>
          <p:nvPr/>
        </p:nvSpPr>
        <p:spPr>
          <a:xfrm>
            <a:off x="5771014" y="4333750"/>
            <a:ext cx="2969353" cy="14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7C86F109-DCCA-40DE-9D5D-74E763938E28}"/>
              </a:ext>
            </a:extLst>
          </p:cNvPr>
          <p:cNvSpPr/>
          <p:nvPr/>
        </p:nvSpPr>
        <p:spPr>
          <a:xfrm>
            <a:off x="8735245" y="5007084"/>
            <a:ext cx="1892298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C8311FE9-299A-45E2-9A05-95BAFB10B8D0}"/>
              </a:ext>
            </a:extLst>
          </p:cNvPr>
          <p:cNvSpPr/>
          <p:nvPr/>
        </p:nvSpPr>
        <p:spPr>
          <a:xfrm>
            <a:off x="8665216" y="4333749"/>
            <a:ext cx="140058" cy="817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D185CE0-5F64-4930-AF9A-D5E7CD2378A5}"/>
              </a:ext>
            </a:extLst>
          </p:cNvPr>
          <p:cNvSpPr/>
          <p:nvPr/>
        </p:nvSpPr>
        <p:spPr>
          <a:xfrm>
            <a:off x="5734050" y="4333749"/>
            <a:ext cx="158321" cy="432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6613FE89-45D5-415F-AF81-07626341EF7A}"/>
              </a:ext>
            </a:extLst>
          </p:cNvPr>
          <p:cNvSpPr/>
          <p:nvPr/>
        </p:nvSpPr>
        <p:spPr>
          <a:xfrm>
            <a:off x="5633655" y="4575800"/>
            <a:ext cx="258716" cy="190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76E5195E-6912-4001-B0F0-8D031BD64EB2}"/>
              </a:ext>
            </a:extLst>
          </p:cNvPr>
          <p:cNvSpPr/>
          <p:nvPr/>
        </p:nvSpPr>
        <p:spPr>
          <a:xfrm>
            <a:off x="9974246" y="2871831"/>
            <a:ext cx="2052000" cy="176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4FBB5284-BD46-4ACD-B870-CBBA1961F10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4742" r="25232"/>
          <a:stretch/>
        </p:blipFill>
        <p:spPr>
          <a:xfrm>
            <a:off x="10004921" y="2895746"/>
            <a:ext cx="1987918" cy="1717832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8375BA89-ED8A-45F3-B8B8-C9B7E6C285A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91269" b="94096"/>
          <a:stretch/>
        </p:blipFill>
        <p:spPr>
          <a:xfrm>
            <a:off x="10000468" y="2895559"/>
            <a:ext cx="346930" cy="101439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47DB3F16-C797-4353-8B6F-16E1A6A694A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3588" t="1296" r="842" b="94111"/>
          <a:stretch/>
        </p:blipFill>
        <p:spPr>
          <a:xfrm>
            <a:off x="10581715" y="2915706"/>
            <a:ext cx="1413505" cy="78911"/>
          </a:xfrm>
          <a:prstGeom prst="rect">
            <a:avLst/>
          </a:prstGeom>
        </p:spPr>
      </p:pic>
      <p:sp>
        <p:nvSpPr>
          <p:cNvPr id="51" name="Rechteck 50">
            <a:extLst>
              <a:ext uri="{FF2B5EF4-FFF2-40B4-BE49-F238E27FC236}">
                <a16:creationId xmlns:a16="http://schemas.microsoft.com/office/drawing/2014/main" id="{872834D3-28A0-43DE-9A77-AA61BB1C7ACF}"/>
              </a:ext>
            </a:extLst>
          </p:cNvPr>
          <p:cNvSpPr/>
          <p:nvPr/>
        </p:nvSpPr>
        <p:spPr>
          <a:xfrm>
            <a:off x="10276332" y="2254044"/>
            <a:ext cx="142131" cy="634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A0564B7-16BA-4753-AD25-DB0D24BA65F5}"/>
              </a:ext>
            </a:extLst>
          </p:cNvPr>
          <p:cNvSpPr/>
          <p:nvPr/>
        </p:nvSpPr>
        <p:spPr>
          <a:xfrm>
            <a:off x="11264384" y="1402002"/>
            <a:ext cx="142131" cy="1472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6321B06C-14FE-4E79-8FB3-2C5EA1A7180D}"/>
              </a:ext>
            </a:extLst>
          </p:cNvPr>
          <p:cNvSpPr/>
          <p:nvPr/>
        </p:nvSpPr>
        <p:spPr>
          <a:xfrm>
            <a:off x="10510479" y="4627646"/>
            <a:ext cx="142131" cy="523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4061C532-F869-42CC-9664-A89E84EB087B}"/>
              </a:ext>
            </a:extLst>
          </p:cNvPr>
          <p:cNvSpPr/>
          <p:nvPr/>
        </p:nvSpPr>
        <p:spPr>
          <a:xfrm>
            <a:off x="11717360" y="4627645"/>
            <a:ext cx="142131" cy="1378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49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4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500"/>
                            </p:stCondLst>
                            <p:childTnLst>
                              <p:par>
                                <p:cTn id="1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000"/>
                            </p:stCondLst>
                            <p:childTnLst>
                              <p:par>
                                <p:cTn id="1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1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50" grpId="0" animBg="1"/>
      <p:bldP spid="51" grpId="0" animBg="1"/>
      <p:bldP spid="52" grpId="0" animBg="1"/>
      <p:bldP spid="53" grpId="0" animBg="1"/>
      <p:bldP spid="5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44163095-139F-4674-9442-BCC958B8CBF5}"/>
              </a:ext>
            </a:extLst>
          </p:cNvPr>
          <p:cNvSpPr txBox="1"/>
          <p:nvPr/>
        </p:nvSpPr>
        <p:spPr>
          <a:xfrm>
            <a:off x="332509" y="286326"/>
            <a:ext cx="4156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Grandview" panose="020B0502040204020203" pitchFamily="34" charset="0"/>
              </a:rPr>
              <a:t>Struktur des Projekts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23753BD-8F91-4346-84E0-193DDFE41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007" y="871101"/>
            <a:ext cx="8383985" cy="555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602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44163095-139F-4674-9442-BCC958B8CBF5}"/>
              </a:ext>
            </a:extLst>
          </p:cNvPr>
          <p:cNvSpPr txBox="1"/>
          <p:nvPr/>
        </p:nvSpPr>
        <p:spPr>
          <a:xfrm>
            <a:off x="332509" y="286326"/>
            <a:ext cx="4156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Grandview" panose="020B0502040204020203" pitchFamily="34" charset="0"/>
              </a:rPr>
              <a:t>Struktur des Projekts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C69CEC3-4BB1-4EA2-8D35-D813FEFC4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09" y="871101"/>
            <a:ext cx="4944165" cy="353426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464BB13-B4A0-4C69-A1ED-379D6B0A0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499" y="209779"/>
            <a:ext cx="8664991" cy="6232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C6034A2-4F13-4BFF-9CB8-2108D8B5F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2983" y="0"/>
            <a:ext cx="4159634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856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52FEFC5-AD4D-4C8E-9EEB-FA1B63AFB766}"/>
              </a:ext>
            </a:extLst>
          </p:cNvPr>
          <p:cNvSpPr txBox="1"/>
          <p:nvPr/>
        </p:nvSpPr>
        <p:spPr>
          <a:xfrm>
            <a:off x="332509" y="286326"/>
            <a:ext cx="3647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Grandview" panose="020B0502040204020203" pitchFamily="34" charset="0"/>
              </a:rPr>
              <a:t>Datenbankstruktur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48E5A89-A895-4500-9DDB-8C17DD35B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207" y="251969"/>
            <a:ext cx="4191585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46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52FEFC5-AD4D-4C8E-9EEB-FA1B63AFB766}"/>
              </a:ext>
            </a:extLst>
          </p:cNvPr>
          <p:cNvSpPr txBox="1"/>
          <p:nvPr/>
        </p:nvSpPr>
        <p:spPr>
          <a:xfrm>
            <a:off x="332509" y="286326"/>
            <a:ext cx="3647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Grandview" panose="020B0502040204020203" pitchFamily="34" charset="0"/>
              </a:rPr>
              <a:t>Datenbankstruktur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67B9D9F-5DBE-44FD-870B-2AB710503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264" y="871101"/>
            <a:ext cx="6415472" cy="538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0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52FEFC5-AD4D-4C8E-9EEB-FA1B63AFB766}"/>
              </a:ext>
            </a:extLst>
          </p:cNvPr>
          <p:cNvSpPr txBox="1"/>
          <p:nvPr/>
        </p:nvSpPr>
        <p:spPr>
          <a:xfrm>
            <a:off x="332509" y="286326"/>
            <a:ext cx="3647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Grandview" panose="020B0502040204020203" pitchFamily="34" charset="0"/>
              </a:rPr>
              <a:t>Datenbankstruktur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12D475B-DF09-46BD-BADA-6F6613A2B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21" y="1508045"/>
            <a:ext cx="11555358" cy="360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75496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AnalogousFromRegularSeed_2SEEDS">
      <a:dk1>
        <a:srgbClr val="000000"/>
      </a:dk1>
      <a:lt1>
        <a:srgbClr val="FFFFFF"/>
      </a:lt1>
      <a:dk2>
        <a:srgbClr val="1B1D31"/>
      </a:dk2>
      <a:lt2>
        <a:srgbClr val="F0F1F3"/>
      </a:lt2>
      <a:accent1>
        <a:srgbClr val="C19B2B"/>
      </a:accent1>
      <a:accent2>
        <a:srgbClr val="D36F3D"/>
      </a:accent2>
      <a:accent3>
        <a:srgbClr val="96AB31"/>
      </a:accent3>
      <a:accent4>
        <a:srgbClr val="2B7AC1"/>
      </a:accent4>
      <a:accent5>
        <a:srgbClr val="3D4ED3"/>
      </a:accent5>
      <a:accent6>
        <a:srgbClr val="5B2EC2"/>
      </a:accent6>
      <a:hlink>
        <a:srgbClr val="3F5FBF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262</Words>
  <Application>Microsoft Office PowerPoint</Application>
  <PresentationFormat>Breitbild</PresentationFormat>
  <Paragraphs>51</Paragraphs>
  <Slides>19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4" baseType="lpstr">
      <vt:lpstr>Meiryo</vt:lpstr>
      <vt:lpstr>Corbel</vt:lpstr>
      <vt:lpstr>Grandview</vt:lpstr>
      <vt:lpstr>Grandview Display</vt:lpstr>
      <vt:lpstr>ShojiVTI</vt:lpstr>
      <vt:lpstr>Videospiel SHOP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Danke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Videospiel SHOP</dc:title>
  <dc:creator>Seiler, Marc Josef (SE GP G SO DSC CON GCO EN)</dc:creator>
  <cp:keywords>C_Restricted</cp:keywords>
  <cp:lastModifiedBy>Seiler, Marc Josef (SE GP G SO DSC CON GCO EN)</cp:lastModifiedBy>
  <cp:revision>13</cp:revision>
  <dcterms:created xsi:type="dcterms:W3CDTF">2022-02-16T08:37:54Z</dcterms:created>
  <dcterms:modified xsi:type="dcterms:W3CDTF">2022-02-16T13:26:40Z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Confidentiality">
    <vt:lpwstr>Restricted</vt:lpwstr>
  </property>
  <property fmtid="{D5CDD505-2E9C-101B-9397-08002B2CF9AE}" pid="3" name="Document_Confidentiality">
    <vt:lpwstr>Restricted</vt:lpwstr>
  </property>
  <property fmtid="{D5CDD505-2E9C-101B-9397-08002B2CF9AE}" pid="4" name="sodocoClasLang">
    <vt:lpwstr>Intern</vt:lpwstr>
  </property>
  <property fmtid="{D5CDD505-2E9C-101B-9397-08002B2CF9AE}" pid="5" name="sodocoClasLangId">
    <vt:i4>0</vt:i4>
  </property>
  <property fmtid="{D5CDD505-2E9C-101B-9397-08002B2CF9AE}" pid="6" name="sodocoClasId">
    <vt:i4>1</vt:i4>
  </property>
</Properties>
</file>